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7_8C28E1C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2" r:id="rId4"/>
    <p:sldId id="264" r:id="rId5"/>
    <p:sldId id="265" r:id="rId6"/>
    <p:sldId id="263" r:id="rId7"/>
    <p:sldId id="273" r:id="rId8"/>
    <p:sldId id="270" r:id="rId9"/>
    <p:sldId id="268" r:id="rId10"/>
    <p:sldId id="259" r:id="rId11"/>
    <p:sldId id="267" r:id="rId12"/>
    <p:sldId id="274" r:id="rId13"/>
    <p:sldId id="282" r:id="rId14"/>
    <p:sldId id="284" r:id="rId15"/>
    <p:sldId id="275" r:id="rId16"/>
    <p:sldId id="269" r:id="rId17"/>
    <p:sldId id="276" r:id="rId18"/>
    <p:sldId id="277" r:id="rId19"/>
    <p:sldId id="279" r:id="rId20"/>
    <p:sldId id="281" r:id="rId21"/>
    <p:sldId id="261" r:id="rId22"/>
    <p:sldId id="280" r:id="rId23"/>
    <p:sldId id="278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9691C-E3AD-4160-ADE3-D01F27C00114}" v="3671" dt="2023-10-28T04:18:49.104"/>
    <p1510:client id="{7F5A2255-802A-43E0-B91F-3B3C933A35EC}" v="424" dt="2023-10-27T05:03:48.119"/>
    <p1510:client id="{A21084AA-20E0-4F78-98EC-C51153EA446F}" v="931" dt="2023-10-28T04:24:58.375"/>
    <p1510:client id="{D4EF6AB1-D80D-4111-8284-D6E04E4BC9E4}" v="842" vWet="843" dt="2023-10-28T03:33:08.052"/>
    <p1510:client id="{EFDF48C4-316C-4145-AD05-24815964091E}" v="3373" dt="2023-10-28T04:27:51.692"/>
    <p1510:client id="{F6F775F6-AADB-45A0-A75D-D8FD9A343A50}" v="1375" dt="2023-10-27T04:48:16.358"/>
  </p1510:revLst>
</p1510:revInfo>
</file>

<file path=ppt/tableStyles.xml><?xml version="1.0" encoding="utf-8"?>
<a:tblStyleLst xmlns:a="http://schemas.openxmlformats.org/drawingml/2006/main" def="{BC89EF96-8CEA-46FF-86C4-4CE0E7609802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omments/modernComment_107_8C28E1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12BC46-B684-4618-86E6-E77E9AEF60C6}" authorId="{95582667-6102-27E7-ED8E-01A166EB4B6B}" created="2023-10-27T04:11:32.5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1489478" sldId="263"/>
      <ac:spMk id="3" creationId="{4EBDFAD7-4611-3114-862D-F6FEA2E114E0}"/>
    </ac:deMkLst>
    <p188:txBody>
      <a:bodyPr/>
      <a:lstStyle/>
      <a:p>
        <a:r>
          <a:rPr lang="en-US"/>
          <a:t>mention how he started masticating but at this rate no harvest for another 50 years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BB0D6-6D06-4BD3-AB31-E8869D874B0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9DED2-DCCF-4B97-AD20-2724CDB6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09EA-C7DB-44FA-89E8-1410E2A9549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E91F2-10CE-41A6-AD49-30D4CB69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9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057327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427"/>
            <a:ext cx="2628900" cy="55845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427"/>
            <a:ext cx="7734300" cy="55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026650" cy="2862262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0266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55057"/>
            <a:ext cx="4846320" cy="5965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418735"/>
            <a:ext cx="4846320" cy="3753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1247" y="1755057"/>
            <a:ext cx="4846320" cy="5965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1247" y="2418735"/>
            <a:ext cx="4846320" cy="3753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182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83834"/>
            <a:ext cx="5675312" cy="44002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00761"/>
            <a:ext cx="3932237" cy="2783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9462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1594624"/>
            <a:ext cx="5675312" cy="45006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23062"/>
            <a:ext cx="3932237" cy="26762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3492" y="6498019"/>
            <a:ext cx="289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3B2A8E-2924-46CB-8A3D-E6C838C23300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4980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8019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8/10/relationships/comments" Target="../comments/modernComment_107_8C28E1C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10613"/>
            <a:ext cx="9603346" cy="18288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Team 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2497277"/>
            <a:ext cx="4417453" cy="2700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bg2"/>
                </a:solidFill>
              </a:rPr>
              <a:t>Forest Management Planning on Private Non-Industrial Forestland</a:t>
            </a:r>
            <a:r>
              <a:rPr lang="en-US"/>
              <a:t> </a:t>
            </a:r>
          </a:p>
        </p:txBody>
      </p:sp>
      <p:pic>
        <p:nvPicPr>
          <p:cNvPr id="6" name="Picture 5" descr="A group of trees in a forest&#10;&#10;Description automatically generated">
            <a:extLst>
              <a:ext uri="{FF2B5EF4-FFF2-40B4-BE49-F238E27FC236}">
                <a16:creationId xmlns:a16="http://schemas.microsoft.com/office/drawing/2014/main" id="{5A4D9FF1-F3C6-EEA2-736D-3686AF130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2" t="-85" r="3889" b="-346"/>
          <a:stretch/>
        </p:blipFill>
        <p:spPr>
          <a:xfrm>
            <a:off x="533400" y="1601761"/>
            <a:ext cx="5909743" cy="39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Stand Data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D9637-546F-F271-27A4-5B7917A15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04" y="270834"/>
            <a:ext cx="8365202" cy="4018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FE26A5-3BB9-A9C3-85D2-5F536797CD45}"/>
              </a:ext>
            </a:extLst>
          </p:cNvPr>
          <p:cNvSpPr txBox="1"/>
          <p:nvPr/>
        </p:nvSpPr>
        <p:spPr>
          <a:xfrm>
            <a:off x="5051322" y="508819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66E48A-182B-104F-1D4A-E84E6C416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" r="-188" b="1299"/>
          <a:stretch/>
        </p:blipFill>
        <p:spPr>
          <a:xfrm>
            <a:off x="2715549" y="4985203"/>
            <a:ext cx="9341726" cy="931153"/>
          </a:xfrm>
          <a:prstGeom prst="rect">
            <a:avLst/>
          </a:prstGeom>
        </p:spPr>
      </p:pic>
      <p:pic>
        <p:nvPicPr>
          <p:cNvPr id="3" name="Content Placeholder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E7FC26F-0A45-658A-7001-7378E0ED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46" r="-291" b="85000"/>
          <a:stretch/>
        </p:blipFill>
        <p:spPr>
          <a:xfrm>
            <a:off x="2722246" y="4391866"/>
            <a:ext cx="9334560" cy="810268"/>
          </a:xfrm>
        </p:spPr>
      </p:pic>
    </p:spTree>
    <p:extLst>
      <p:ext uri="{BB962C8B-B14F-4D97-AF65-F5344CB8AC3E}">
        <p14:creationId xmlns:p14="http://schemas.microsoft.com/office/powerpoint/2010/main" val="175878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7C56-AD22-852A-7D43-DB9A1F0B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Calibri"/>
                <a:cs typeface="Calibri"/>
              </a:rPr>
              <a:t>154 Acres Visualized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653FD4-166E-1CB8-0C67-CDAF7080D421}"/>
              </a:ext>
            </a:extLst>
          </p:cNvPr>
          <p:cNvGrpSpPr/>
          <p:nvPr/>
        </p:nvGrpSpPr>
        <p:grpSpPr>
          <a:xfrm>
            <a:off x="948339" y="1554441"/>
            <a:ext cx="6110381" cy="4572004"/>
            <a:chOff x="5577848" y="1137498"/>
            <a:chExt cx="9144003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69D0BD-05B1-130D-4F48-2DF1C75C177F}"/>
                </a:ext>
              </a:extLst>
            </p:cNvPr>
            <p:cNvSpPr/>
            <p:nvPr/>
          </p:nvSpPr>
          <p:spPr>
            <a:xfrm>
              <a:off x="5577852" y="1137502"/>
              <a:ext cx="9143999" cy="4572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0F2102-B9AF-FA69-8376-B0253EC74DBD}"/>
                </a:ext>
              </a:extLst>
            </p:cNvPr>
            <p:cNvSpPr/>
            <p:nvPr/>
          </p:nvSpPr>
          <p:spPr>
            <a:xfrm>
              <a:off x="5577848" y="1137498"/>
              <a:ext cx="6441055" cy="457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503E7-F96C-546A-9196-4A28618B2B2D}"/>
                </a:ext>
              </a:extLst>
            </p:cNvPr>
            <p:cNvSpPr/>
            <p:nvPr/>
          </p:nvSpPr>
          <p:spPr>
            <a:xfrm>
              <a:off x="5577849" y="1137499"/>
              <a:ext cx="4744527" cy="4572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D03B88-5680-80AA-FA90-035C0AB7873D}"/>
                </a:ext>
              </a:extLst>
            </p:cNvPr>
            <p:cNvSpPr/>
            <p:nvPr/>
          </p:nvSpPr>
          <p:spPr>
            <a:xfrm>
              <a:off x="5577850" y="1137500"/>
              <a:ext cx="4068792" cy="457200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2181C-B131-45E3-DF80-FAE31694236B}"/>
                </a:ext>
              </a:extLst>
            </p:cNvPr>
            <p:cNvSpPr/>
            <p:nvPr/>
          </p:nvSpPr>
          <p:spPr>
            <a:xfrm>
              <a:off x="5577851" y="1137501"/>
              <a:ext cx="3048000" cy="45720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49AECE-C1BE-DDE3-ECC9-1A0EF8896B50}"/>
              </a:ext>
            </a:extLst>
          </p:cNvPr>
          <p:cNvSpPr txBox="1"/>
          <p:nvPr/>
        </p:nvSpPr>
        <p:spPr>
          <a:xfrm>
            <a:off x="7768461" y="2544479"/>
            <a:ext cx="2757577" cy="25853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2D050"/>
                </a:solidFill>
                <a:ea typeface="Calibri"/>
                <a:cs typeface="Calibri"/>
              </a:rPr>
              <a:t>Green </a:t>
            </a:r>
            <a:r>
              <a:rPr lang="en-US">
                <a:ea typeface="Calibri"/>
                <a:cs typeface="Calibri"/>
              </a:rPr>
              <a:t>–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Total Land Area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Purple </a:t>
            </a:r>
            <a:r>
              <a:rPr lang="en-US">
                <a:ea typeface="Calibri"/>
                <a:cs typeface="Calibri"/>
              </a:rPr>
              <a:t>–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Insect Affected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solidFill>
                  <a:srgbClr val="FFFF00"/>
                </a:solidFill>
                <a:ea typeface="Calibri"/>
                <a:cs typeface="Calibri"/>
              </a:rPr>
              <a:t>Yellow </a:t>
            </a:r>
            <a:r>
              <a:rPr lang="en-US">
                <a:ea typeface="Calibri"/>
                <a:cs typeface="Calibri"/>
              </a:rPr>
              <a:t>–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Drought Affected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highlight>
                  <a:srgbClr val="C0C0C0"/>
                </a:highlight>
                <a:ea typeface="Calibri"/>
                <a:cs typeface="Calibri"/>
              </a:rPr>
              <a:t>Black </a:t>
            </a:r>
            <a:r>
              <a:rPr lang="en-US">
                <a:ea typeface="Calibri"/>
                <a:cs typeface="Calibri"/>
              </a:rPr>
              <a:t>–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Disease Affected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solidFill>
                  <a:srgbClr val="FF0000"/>
                </a:solidFill>
                <a:ea typeface="Calibri"/>
                <a:cs typeface="Calibri"/>
              </a:rPr>
              <a:t>Red </a:t>
            </a:r>
            <a:r>
              <a:rPr lang="en-US">
                <a:ea typeface="Calibri"/>
                <a:cs typeface="Calibri"/>
              </a:rPr>
              <a:t>–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Ladder Fuel Issues</a:t>
            </a:r>
          </a:p>
        </p:txBody>
      </p:sp>
    </p:spTree>
    <p:extLst>
      <p:ext uri="{BB962C8B-B14F-4D97-AF65-F5344CB8AC3E}">
        <p14:creationId xmlns:p14="http://schemas.microsoft.com/office/powerpoint/2010/main" val="29482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EDDE-540D-CBB0-56C5-3BEEE495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4 steps to creating a Forest Management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4F069-7692-65E4-22E6-24BE7B1D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ea typeface="Calibri"/>
                <a:cs typeface="Calibri"/>
              </a:rPr>
              <a:t>Define objectives</a:t>
            </a:r>
          </a:p>
          <a:p>
            <a:pPr>
              <a:buFont typeface="Calibri" panose="05000000000000000000" pitchFamily="2" charset="2"/>
              <a:buChar char="-"/>
            </a:pPr>
            <a:r>
              <a:rPr lang="en-US">
                <a:cs typeface="Calibri"/>
              </a:rPr>
              <a:t>blah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TO DO:</a:t>
            </a:r>
            <a:endParaRPr lang="en-US"/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2. Assess conditions</a:t>
            </a:r>
          </a:p>
          <a:p>
            <a:pPr marL="0" indent="0">
              <a:buNone/>
            </a:pPr>
            <a:r>
              <a:rPr lang="en-US" b="1">
                <a:cs typeface="Calibri" panose="020F0502020204030204"/>
              </a:rPr>
              <a:t>3.</a:t>
            </a:r>
            <a:r>
              <a:rPr lang="en-US" b="1">
                <a:solidFill>
                  <a:srgbClr val="FF0000"/>
                </a:solidFill>
                <a:cs typeface="Calibri" panose="020F0502020204030204"/>
              </a:rPr>
              <a:t> Identify threats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4. Evaluate treatment options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Let's take a look....</a:t>
            </a:r>
          </a:p>
          <a:p>
            <a:pPr marL="514350" indent="-514350">
              <a:buAutoNum type="arabicPeriod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1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B748-155B-EA68-D8E7-3C8B8292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Threats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186938-6A7A-85FD-7D41-E5336FC3B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351467"/>
              </p:ext>
            </p:extLst>
          </p:nvPr>
        </p:nvGraphicFramePr>
        <p:xfrm>
          <a:off x="838200" y="1530657"/>
          <a:ext cx="10515600" cy="12051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69735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2144206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5593401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263910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43807084"/>
                    </a:ext>
                  </a:extLst>
                </a:gridCol>
              </a:tblGrid>
              <a:tr h="47360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Snags (avg.)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 Rings (avg.)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52516"/>
                  </a:ext>
                </a:extLst>
              </a:tr>
              <a:tr h="270632">
                <a:tc>
                  <a:txBody>
                    <a:bodyPr/>
                    <a:lstStyle/>
                    <a:p>
                      <a:r>
                        <a:rPr lang="en-US" dirty="0"/>
                        <a:t>Less than 10”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10”-20”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 20”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Width last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Width 10”-20”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885644"/>
                  </a:ext>
                </a:extLst>
              </a:tr>
              <a:tr h="270632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2166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5F9C03-7BF0-6ABB-4049-DD1C52E59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888"/>
              </p:ext>
            </p:extLst>
          </p:nvPr>
        </p:nvGraphicFramePr>
        <p:xfrm>
          <a:off x="838200" y="3669344"/>
          <a:ext cx="10407446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86778">
                  <a:extLst>
                    <a:ext uri="{9D8B030D-6E8A-4147-A177-3AD203B41FA5}">
                      <a16:colId xmlns:a16="http://schemas.microsoft.com/office/drawing/2014/main" val="1853658476"/>
                    </a:ext>
                  </a:extLst>
                </a:gridCol>
                <a:gridCol w="1486778">
                  <a:extLst>
                    <a:ext uri="{9D8B030D-6E8A-4147-A177-3AD203B41FA5}">
                      <a16:colId xmlns:a16="http://schemas.microsoft.com/office/drawing/2014/main" val="923261684"/>
                    </a:ext>
                  </a:extLst>
                </a:gridCol>
                <a:gridCol w="1486778">
                  <a:extLst>
                    <a:ext uri="{9D8B030D-6E8A-4147-A177-3AD203B41FA5}">
                      <a16:colId xmlns:a16="http://schemas.microsoft.com/office/drawing/2014/main" val="372322577"/>
                    </a:ext>
                  </a:extLst>
                </a:gridCol>
                <a:gridCol w="1486778">
                  <a:extLst>
                    <a:ext uri="{9D8B030D-6E8A-4147-A177-3AD203B41FA5}">
                      <a16:colId xmlns:a16="http://schemas.microsoft.com/office/drawing/2014/main" val="2205720418"/>
                    </a:ext>
                  </a:extLst>
                </a:gridCol>
                <a:gridCol w="1486778">
                  <a:extLst>
                    <a:ext uri="{9D8B030D-6E8A-4147-A177-3AD203B41FA5}">
                      <a16:colId xmlns:a16="http://schemas.microsoft.com/office/drawing/2014/main" val="404570622"/>
                    </a:ext>
                  </a:extLst>
                </a:gridCol>
                <a:gridCol w="1486778">
                  <a:extLst>
                    <a:ext uri="{9D8B030D-6E8A-4147-A177-3AD203B41FA5}">
                      <a16:colId xmlns:a16="http://schemas.microsoft.com/office/drawing/2014/main" val="4239144430"/>
                    </a:ext>
                  </a:extLst>
                </a:gridCol>
                <a:gridCol w="1486778">
                  <a:extLst>
                    <a:ext uri="{9D8B030D-6E8A-4147-A177-3AD203B41FA5}">
                      <a16:colId xmlns:a16="http://schemas.microsoft.com/office/drawing/2014/main" val="46026003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Ladder Fuels (Total)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Threats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2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None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Insects </a:t>
                      </a:r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Droughts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Pathogens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53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2958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5E9052-24D8-0446-C199-7A57F45B41A3}"/>
              </a:ext>
            </a:extLst>
          </p:cNvPr>
          <p:cNvSpPr txBox="1"/>
          <p:nvPr/>
        </p:nvSpPr>
        <p:spPr>
          <a:xfrm>
            <a:off x="3465870" y="134579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EBF8D-BA48-BE4F-9EBA-B59A21104850}"/>
              </a:ext>
            </a:extLst>
          </p:cNvPr>
          <p:cNvSpPr txBox="1"/>
          <p:nvPr/>
        </p:nvSpPr>
        <p:spPr>
          <a:xfrm>
            <a:off x="2403986" y="2920649"/>
            <a:ext cx="3805084" cy="369332"/>
          </a:xfrm>
          <a:prstGeom prst="rect">
            <a:avLst/>
          </a:prstGeom>
          <a:solidFill>
            <a:srgbClr val="ED7D3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Evidence of Pathogens and Drought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DA3C1-F920-C44B-69D1-248B73D5B004}"/>
              </a:ext>
            </a:extLst>
          </p:cNvPr>
          <p:cNvSpPr txBox="1"/>
          <p:nvPr/>
        </p:nvSpPr>
        <p:spPr>
          <a:xfrm>
            <a:off x="6585155" y="2918189"/>
            <a:ext cx="4313904" cy="369332"/>
          </a:xfrm>
          <a:prstGeom prst="rect">
            <a:avLst/>
          </a:prstGeom>
          <a:solidFill>
            <a:srgbClr val="ED7D3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Indicates slow Growth</a:t>
            </a:r>
            <a:r>
              <a:rPr lang="en-US" dirty="0"/>
              <a:t> (see core sample)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7F6ED-6D34-45BB-75BC-F08214787C22}"/>
              </a:ext>
            </a:extLst>
          </p:cNvPr>
          <p:cNvSpPr txBox="1"/>
          <p:nvPr/>
        </p:nvSpPr>
        <p:spPr>
          <a:xfrm>
            <a:off x="3215149" y="5073446"/>
            <a:ext cx="3431458" cy="369332"/>
          </a:xfrm>
          <a:prstGeom prst="rect">
            <a:avLst/>
          </a:prstGeom>
          <a:solidFill>
            <a:srgbClr val="ED7D3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High-Fire Risk</a:t>
            </a:r>
          </a:p>
        </p:txBody>
      </p:sp>
    </p:spTree>
    <p:extLst>
      <p:ext uri="{BB962C8B-B14F-4D97-AF65-F5344CB8AC3E}">
        <p14:creationId xmlns:p14="http://schemas.microsoft.com/office/powerpoint/2010/main" val="280186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EDDE-540D-CBB0-56C5-3BEEE495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4 steps to creating a Forest Management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4F069-7692-65E4-22E6-24BE7B1D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ea typeface="Calibri"/>
                <a:cs typeface="Calibri"/>
              </a:rPr>
              <a:t>Define objectives</a:t>
            </a:r>
          </a:p>
          <a:p>
            <a:pPr>
              <a:buFont typeface="Calibri" panose="05000000000000000000" pitchFamily="2" charset="2"/>
              <a:buChar char="-"/>
            </a:pPr>
            <a:r>
              <a:rPr lang="en-US">
                <a:cs typeface="Calibri"/>
              </a:rPr>
              <a:t>blah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TO DO:</a:t>
            </a:r>
            <a:endParaRPr lang="en-US"/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2. Assess conditions</a:t>
            </a:r>
          </a:p>
          <a:p>
            <a:pPr marL="0" indent="0">
              <a:buNone/>
            </a:pPr>
            <a:r>
              <a:rPr lang="en-US" b="1">
                <a:cs typeface="Calibri" panose="020F0502020204030204"/>
              </a:rPr>
              <a:t>3.</a:t>
            </a:r>
            <a:r>
              <a:rPr lang="en-US" b="1">
                <a:solidFill>
                  <a:srgbClr val="FF0000"/>
                </a:solidFill>
                <a:cs typeface="Calibri" panose="020F0502020204030204"/>
              </a:rPr>
              <a:t> </a:t>
            </a:r>
            <a:r>
              <a:rPr lang="en-US">
                <a:cs typeface="Calibri" panose="020F0502020204030204"/>
              </a:rPr>
              <a:t>Identify threats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4. </a:t>
            </a:r>
            <a:r>
              <a:rPr lang="en-US" b="1">
                <a:solidFill>
                  <a:srgbClr val="C00000"/>
                </a:solidFill>
                <a:ea typeface="Calibri"/>
                <a:cs typeface="Calibri"/>
              </a:rPr>
              <a:t>Evaluate treatment options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Let's take a look....</a:t>
            </a:r>
          </a:p>
          <a:p>
            <a:pPr marL="514350" indent="-514350">
              <a:buAutoNum type="arabicPeriod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2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217E-C991-37AE-AF81-58798FB8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Evaluate 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11234-732B-02E4-53EE-6C91A34F9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Goals: Low-Cost, Time-Efficient, Sustainability</a:t>
            </a:r>
          </a:p>
          <a:p>
            <a:r>
              <a:rPr lang="en-US" dirty="0"/>
              <a:t>Receive as much aid as possible from CFIP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 Follow Dr. Taylor’s Objectives </a:t>
            </a:r>
          </a:p>
        </p:txBody>
      </p:sp>
      <p:pic>
        <p:nvPicPr>
          <p:cNvPr id="4" name="Picture 3" descr="A person and person in the woods&#10;&#10;Description automatically generated">
            <a:extLst>
              <a:ext uri="{FF2B5EF4-FFF2-40B4-BE49-F238E27FC236}">
                <a16:creationId xmlns:a16="http://schemas.microsoft.com/office/drawing/2014/main" id="{4C7DE78B-893D-B510-832A-EA7B9523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16" y="3128883"/>
            <a:ext cx="5075084" cy="33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BB16-0A8F-1DC6-F55B-96B0822C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Fire Safety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F5F0-BEBE-D58C-A888-C529E1343E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Step 1: Buffer around property </a:t>
            </a:r>
            <a:r>
              <a:rPr lang="en-US" sz="2000">
                <a:ea typeface="Calibri"/>
                <a:cs typeface="Calibri"/>
              </a:rPr>
              <a:t>(David Thompson)  </a:t>
            </a:r>
          </a:p>
          <a:p>
            <a:r>
              <a:rPr lang="en-US">
                <a:ea typeface="Calibri"/>
                <a:cs typeface="Calibri"/>
              </a:rPr>
              <a:t>Step 2: Hire Mastication Team</a:t>
            </a:r>
          </a:p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(Justin Parker and Philip Huffman)</a:t>
            </a:r>
          </a:p>
          <a:p>
            <a:r>
              <a:rPr lang="en-US">
                <a:ea typeface="Calibri"/>
                <a:cs typeface="Calibri"/>
              </a:rPr>
              <a:t>Step 3: Herbicide Treatment </a:t>
            </a:r>
          </a:p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(Mark Stewart)</a:t>
            </a:r>
          </a:p>
          <a:p>
            <a:r>
              <a:rPr lang="en-US">
                <a:ea typeface="Calibri"/>
                <a:cs typeface="Calibri"/>
              </a:rPr>
              <a:t>Step 4: Upkeep </a:t>
            </a:r>
          </a:p>
          <a:p>
            <a:pPr marL="0" indent="0">
              <a:buNone/>
            </a:pPr>
            <a:r>
              <a:rPr lang="en-US" sz="2200">
                <a:ea typeface="Calibri"/>
                <a:cs typeface="Calibri"/>
              </a:rPr>
              <a:t>(Justin Parker and Philip Huffman)</a:t>
            </a:r>
          </a:p>
          <a:p>
            <a:pPr marL="0" indent="0">
              <a:buNone/>
            </a:pPr>
            <a:endParaRPr lang="en-US" sz="22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8F5D5-D53A-68A3-3A07-5DBCD21097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4825" y="507973"/>
            <a:ext cx="5071966" cy="2836766"/>
          </a:xfrm>
        </p:spPr>
      </p:pic>
      <p:pic>
        <p:nvPicPr>
          <p:cNvPr id="5" name="Picture 4" descr="A yellow background with trees and text&#10;&#10;Description automatically generated">
            <a:extLst>
              <a:ext uri="{FF2B5EF4-FFF2-40B4-BE49-F238E27FC236}">
                <a16:creationId xmlns:a16="http://schemas.microsoft.com/office/drawing/2014/main" id="{9B694EAE-5236-23A0-ABB1-5E6CCA302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25" y="3596148"/>
            <a:ext cx="5071966" cy="26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2EDB-F290-A6F3-7AEB-903022FD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Drought </a:t>
            </a:r>
          </a:p>
        </p:txBody>
      </p:sp>
      <p:pic>
        <p:nvPicPr>
          <p:cNvPr id="8" name="Content Placeholder 7" descr="A piece of wood with a hole in it&#10;&#10;Description automatically generated">
            <a:extLst>
              <a:ext uri="{FF2B5EF4-FFF2-40B4-BE49-F238E27FC236}">
                <a16:creationId xmlns:a16="http://schemas.microsoft.com/office/drawing/2014/main" id="{2D2A2CAF-99E5-3DB1-9AFC-71EAF074E0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/>
          <a:stretch/>
        </p:blipFill>
        <p:spPr>
          <a:xfrm>
            <a:off x="7049730" y="1474379"/>
            <a:ext cx="3755922" cy="466223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B075BD-2125-2A85-5B1C-A6EEAEAC33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Step 1: Remove Shrubs via Mastication </a:t>
            </a:r>
            <a:r>
              <a:rPr lang="en-US" sz="2000"/>
              <a:t>(David Thompson)</a:t>
            </a:r>
          </a:p>
          <a:p>
            <a:r>
              <a:rPr lang="en-US"/>
              <a:t>Step 2: Is a tree worth the resources it's using? Cut with Chainsaw any unnecessary trees (unhealthy or small oaks)</a:t>
            </a:r>
            <a:r>
              <a:rPr lang="en-US" sz="2000" u="sng"/>
              <a:t> (Tim Treichelt)</a:t>
            </a:r>
            <a:endParaRPr lang="en-US" sz="2000">
              <a:cs typeface="Calibri"/>
            </a:endParaRPr>
          </a:p>
          <a:p>
            <a:r>
              <a:rPr lang="en-US">
                <a:cs typeface="Calibri"/>
              </a:rPr>
              <a:t>Step 3: Plant Conifers (drought tolerant and cost positive in the future)</a:t>
            </a:r>
          </a:p>
          <a:p>
            <a:r>
              <a:rPr lang="en-US" sz="2000">
                <a:cs typeface="Calibri"/>
              </a:rPr>
              <a:t>(Justin Parker and Philip Huffman)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4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7DBB-8088-DB7F-E5C7-77B9BD00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865" y="374958"/>
            <a:ext cx="7026869" cy="1325563"/>
          </a:xfrm>
        </p:spPr>
        <p:txBody>
          <a:bodyPr/>
          <a:lstStyle/>
          <a:p>
            <a:r>
              <a:rPr lang="en-US"/>
              <a:t>Bark Beetles and Pathogens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9845-671C-3B09-5241-2C4E2F9DB6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- Step 1: Remove affected trees via mastication </a:t>
            </a:r>
            <a:r>
              <a:rPr lang="en-US" sz="2000"/>
              <a:t>(Justin Parker)</a:t>
            </a:r>
          </a:p>
          <a:p>
            <a:pPr marL="0" indent="0">
              <a:buNone/>
            </a:pPr>
            <a:r>
              <a:rPr lang="en-US"/>
              <a:t>- Step 2: Reduce competitions 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(Tim Treichelt)</a:t>
            </a:r>
          </a:p>
          <a:p>
            <a:pPr marL="0" indent="0">
              <a:buNone/>
            </a:pPr>
            <a:r>
              <a:rPr lang="en-US"/>
              <a:t>- Step 3: Prioritize nutrients to conifers </a:t>
            </a:r>
            <a:r>
              <a:rPr lang="en-US" sz="1800"/>
              <a:t>(Tim Treichelt)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/>
              <a:t>- Step 4: Increase pitch </a:t>
            </a:r>
          </a:p>
          <a:p>
            <a:pPr marL="0" indent="0">
              <a:buNone/>
            </a:pPr>
            <a:r>
              <a:rPr lang="en-US" sz="2000"/>
              <a:t>(Justin Parker and Philip Huffman)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 descr="A close-up of a black beetle&#10;&#10;Description automatically generated">
            <a:extLst>
              <a:ext uri="{FF2B5EF4-FFF2-40B4-BE49-F238E27FC236}">
                <a16:creationId xmlns:a16="http://schemas.microsoft.com/office/drawing/2014/main" id="{363088BB-8579-EB89-E837-0D519901A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52" y="1700521"/>
            <a:ext cx="3712907" cy="2115164"/>
          </a:xfrm>
          <a:prstGeom prst="rect">
            <a:avLst/>
          </a:prstGeom>
        </p:spPr>
      </p:pic>
      <p:pic>
        <p:nvPicPr>
          <p:cNvPr id="1026" name="Picture 2" descr="Pine (Pinus spp.)-Western Gall Rust | Pacific Northwest Pest Management  Handbooks">
            <a:extLst>
              <a:ext uri="{FF2B5EF4-FFF2-40B4-BE49-F238E27FC236}">
                <a16:creationId xmlns:a16="http://schemas.microsoft.com/office/drawing/2014/main" id="{1507232D-AB0A-AA48-9072-A518B689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2" y="4109884"/>
            <a:ext cx="3712907" cy="197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6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6498-8472-BBE0-9586-B9846655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257801" cy="1325563"/>
          </a:xfrm>
        </p:spPr>
        <p:txBody>
          <a:bodyPr>
            <a:normAutofit/>
          </a:bodyPr>
          <a:lstStyle/>
          <a:p>
            <a:r>
              <a:rPr lang="en-US" sz="3600"/>
              <a:t>Barriers to our Treatments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D843-D5F6-4A87-911C-88A5D45B66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Money! Dr. Taylor’s land won’t pay for itself </a:t>
            </a:r>
          </a:p>
          <a:p>
            <a:r>
              <a:rPr lang="en-US" dirty="0">
                <a:cs typeface="Calibri" panose="020F0502020204030204"/>
              </a:rPr>
              <a:t>Size of the plot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Poor slope in some areas for Mastication</a:t>
            </a:r>
          </a:p>
          <a:p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77845-73A6-63E3-5882-9DAF92E1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2244" y="1825625"/>
            <a:ext cx="3960161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5000000000000000000" pitchFamily="2" charset="2"/>
              <a:buChar char="-"/>
            </a:pPr>
            <a:r>
              <a:rPr lang="en-US" dirty="0"/>
              <a:t>CFIP </a:t>
            </a:r>
          </a:p>
          <a:p>
            <a:pPr>
              <a:buFont typeface="Calibri" panose="05000000000000000000" pitchFamily="2" charset="2"/>
              <a:buChar char="-"/>
            </a:pPr>
            <a:endParaRPr lang="en-US" dirty="0">
              <a:ea typeface="Calibri"/>
              <a:cs typeface="Calibri"/>
            </a:endParaRPr>
          </a:p>
          <a:p>
            <a:pPr>
              <a:buFont typeface="Calibri" panose="05000000000000000000" pitchFamily="2" charset="2"/>
              <a:buChar char="-"/>
            </a:pPr>
            <a:r>
              <a:rPr lang="en-US">
                <a:ea typeface="Calibri"/>
                <a:cs typeface="Calibri"/>
              </a:rPr>
              <a:t>Hire a Mastication Team</a:t>
            </a:r>
            <a:endParaRPr lang="en-US" dirty="0">
              <a:ea typeface="Calibri"/>
              <a:cs typeface="Calibri"/>
            </a:endParaRPr>
          </a:p>
          <a:p>
            <a:pPr>
              <a:buFont typeface="Calibri" panose="05000000000000000000" pitchFamily="2" charset="2"/>
              <a:buChar char="-"/>
            </a:pPr>
            <a:endParaRPr lang="en-US" dirty="0">
              <a:ea typeface="Calibri"/>
              <a:cs typeface="Calibri"/>
            </a:endParaRPr>
          </a:p>
          <a:p>
            <a:pPr>
              <a:buFont typeface="Calibri" panose="05000000000000000000" pitchFamily="2" charset="2"/>
              <a:buChar char="-"/>
            </a:pPr>
            <a:r>
              <a:rPr lang="en-US" dirty="0">
                <a:ea typeface="Calibri"/>
                <a:cs typeface="Calibri"/>
              </a:rPr>
              <a:t>Goats</a:t>
            </a:r>
          </a:p>
          <a:p>
            <a:pPr>
              <a:buFont typeface="Calibri" panose="05000000000000000000" pitchFamily="2" charset="2"/>
              <a:buChar char="-"/>
            </a:pPr>
            <a:r>
              <a:rPr lang="en-US" dirty="0">
                <a:ea typeface="Calibri"/>
                <a:cs typeface="Calibri"/>
              </a:rPr>
              <a:t>Manual labor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23737-EE39-7F0F-D135-12D1243A8334}"/>
              </a:ext>
            </a:extLst>
          </p:cNvPr>
          <p:cNvSpPr txBox="1"/>
          <p:nvPr/>
        </p:nvSpPr>
        <p:spPr>
          <a:xfrm>
            <a:off x="7452852" y="670006"/>
            <a:ext cx="203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+mj-lt"/>
              </a:rPr>
              <a:t>Solutions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A738B69-53A0-9D85-8484-8EFC13DAA5F7}"/>
              </a:ext>
            </a:extLst>
          </p:cNvPr>
          <p:cNvSpPr/>
          <p:nvPr/>
        </p:nvSpPr>
        <p:spPr>
          <a:xfrm>
            <a:off x="5723849" y="1825625"/>
            <a:ext cx="978408" cy="4062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8A83BC0-6977-AF12-8DC7-175AD991F2E1}"/>
              </a:ext>
            </a:extLst>
          </p:cNvPr>
          <p:cNvSpPr/>
          <p:nvPr/>
        </p:nvSpPr>
        <p:spPr>
          <a:xfrm>
            <a:off x="3556820" y="2897342"/>
            <a:ext cx="3133147" cy="4062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290F8EA-24BD-DC5A-87F9-B9995C85B6D6}"/>
              </a:ext>
            </a:extLst>
          </p:cNvPr>
          <p:cNvSpPr/>
          <p:nvPr/>
        </p:nvSpPr>
        <p:spPr>
          <a:xfrm>
            <a:off x="3028335" y="4191000"/>
            <a:ext cx="3657598" cy="331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5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Contents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>
                <a:cs typeface="Calibri"/>
              </a:rPr>
              <a:t>History of Taylor Property and Maps</a:t>
            </a:r>
          </a:p>
          <a:p>
            <a:pPr lvl="0"/>
            <a:r>
              <a:rPr lang="en-US">
                <a:cs typeface="Calibri"/>
              </a:rPr>
              <a:t>4 steps to creating a Forest Management Plan</a:t>
            </a:r>
          </a:p>
          <a:p>
            <a:pPr lvl="0"/>
            <a:r>
              <a:rPr lang="en-US">
                <a:cs typeface="Calibri"/>
              </a:rPr>
              <a:t>Introducing Dr. Taylor’s Dilemma</a:t>
            </a:r>
          </a:p>
          <a:p>
            <a:pPr lvl="0"/>
            <a:r>
              <a:rPr lang="en-US">
                <a:cs typeface="Calibri"/>
              </a:rPr>
              <a:t>Data Collection and Assessing Conditions </a:t>
            </a:r>
          </a:p>
          <a:p>
            <a:pPr lvl="0"/>
            <a:r>
              <a:rPr lang="en-US">
                <a:cs typeface="Calibri"/>
              </a:rPr>
              <a:t>Identifying Threats </a:t>
            </a:r>
          </a:p>
          <a:p>
            <a:pPr lvl="0"/>
            <a:r>
              <a:rPr lang="en-US">
                <a:cs typeface="Calibri"/>
              </a:rPr>
              <a:t>Evaluating Treatment Options and Barriers </a:t>
            </a:r>
          </a:p>
          <a:p>
            <a:pPr lvl="0"/>
            <a:r>
              <a:rPr lang="en-US">
                <a:cs typeface="Calibri"/>
              </a:rPr>
              <a:t>CFIP and Finances</a:t>
            </a:r>
          </a:p>
          <a:p>
            <a:pPr lvl="0"/>
            <a:r>
              <a:rPr lang="en-US">
                <a:cs typeface="Calibri"/>
              </a:rPr>
              <a:t>Conclusion </a:t>
            </a:r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80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EC9F-148F-9FB4-70B9-934C1D54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CFIP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25C40-E16F-9B54-F824-B17899F36E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California Fire Improvement Program</a:t>
            </a:r>
          </a:p>
          <a:p>
            <a:pPr>
              <a:buFont typeface="Calibri" panose="05000000000000000000" pitchFamily="2" charset="2"/>
              <a:buChar char="-"/>
            </a:pPr>
            <a:r>
              <a:rPr lang="en-US" dirty="0"/>
              <a:t>state-subsidized method</a:t>
            </a:r>
            <a:endParaRPr lang="en-US" dirty="0">
              <a:ea typeface="Calibri"/>
              <a:cs typeface="Calibri"/>
            </a:endParaRPr>
          </a:p>
          <a:p>
            <a:pPr>
              <a:buFont typeface="Calibri" panose="05000000000000000000" pitchFamily="2" charset="2"/>
              <a:buChar char="-"/>
            </a:pPr>
            <a:r>
              <a:rPr lang="en-US" dirty="0"/>
              <a:t>performs forest-enhancing projects private land </a:t>
            </a:r>
          </a:p>
          <a:p>
            <a:pPr>
              <a:buFont typeface="Calibri" panose="05000000000000000000" pitchFamily="2" charset="2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Aims to better the health of local land</a:t>
            </a:r>
          </a:p>
          <a:p>
            <a:pPr>
              <a:buFont typeface="Calibri" panose="05000000000000000000" pitchFamily="2" charset="2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Cost share assistance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422C2-3D10-DC25-720A-1FED8C71D3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Dr. John Taylor is uniquely qualified for CFIP:</a:t>
            </a:r>
          </a:p>
          <a:p>
            <a:r>
              <a:rPr lang="en-US"/>
              <a:t>He owns between 20 and 5,000 acres of land</a:t>
            </a:r>
          </a:p>
          <a:p>
            <a:r>
              <a:rPr lang="en-US"/>
              <a:t>The project is for community betterment</a:t>
            </a:r>
          </a:p>
          <a:p>
            <a:r>
              <a:rPr lang="en-US"/>
              <a:t>The project will lead to a healthier, more fire-safe, forest</a:t>
            </a:r>
          </a:p>
        </p:txBody>
      </p:sp>
    </p:spTree>
    <p:extLst>
      <p:ext uri="{BB962C8B-B14F-4D97-AF65-F5344CB8AC3E}">
        <p14:creationId xmlns:p14="http://schemas.microsoft.com/office/powerpoint/2010/main" val="354295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CFIP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DDDEBA-8D06-55D6-D8A4-0FF6D7599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Producing Management Plan- Free</a:t>
            </a:r>
          </a:p>
          <a:p>
            <a:pPr marL="0" indent="0">
              <a:buNone/>
            </a:pPr>
            <a:r>
              <a:rPr lang="en-US"/>
              <a:t>Actual Cost (average per acre)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/>
              <a:t>Mastication - $1500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Hand Cut and Chip - $1000</a:t>
            </a:r>
            <a:endParaRPr lang="en-US"/>
          </a:p>
          <a:p>
            <a:pPr marL="0" indent="0">
              <a:buNone/>
            </a:pPr>
            <a:r>
              <a:rPr lang="en-US"/>
              <a:t>Grazing - $500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/>
              <a:t>Herbicide - $200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6489543-8876-4480-9980-736E0778B860}"/>
              </a:ext>
            </a:extLst>
          </p:cNvPr>
          <p:cNvSpPr txBox="1">
            <a:spLocks/>
          </p:cNvSpPr>
          <p:nvPr/>
        </p:nvSpPr>
        <p:spPr>
          <a:xfrm>
            <a:off x="6015621" y="1573160"/>
            <a:ext cx="4986676" cy="4650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5000000000000000000" pitchFamily="2" charset="2"/>
              <a:buChar char="-"/>
            </a:pPr>
            <a:r>
              <a:rPr lang="en-US" dirty="0"/>
              <a:t>Cost reduction 75% </a:t>
            </a:r>
            <a:endParaRPr lang="en-US"/>
          </a:p>
          <a:p>
            <a:pPr>
              <a:buFont typeface="Calibri" panose="05000000000000000000" pitchFamily="2" charset="2"/>
              <a:buChar char="-"/>
            </a:pPr>
            <a:r>
              <a:rPr lang="en-US" dirty="0"/>
              <a:t>$6,000 plus $3 for the first 160 acres ($6,462 total for 154 acres) for creation of “Full California Cooperative Forest Management Plan” </a:t>
            </a:r>
            <a:endParaRPr lang="en-US">
              <a:ea typeface="Calibri"/>
              <a:cs typeface="Calibri"/>
            </a:endParaRPr>
          </a:p>
          <a:p>
            <a:pPr>
              <a:buFont typeface="Calibri" panose="05000000000000000000" pitchFamily="2" charset="2"/>
              <a:buChar char="-"/>
            </a:pPr>
            <a:r>
              <a:rPr lang="en-US" dirty="0">
                <a:ea typeface="Calibri"/>
                <a:cs typeface="Calibri"/>
              </a:rPr>
              <a:t>Reduces paperwork that Dr. Taylor has to do himself</a:t>
            </a:r>
          </a:p>
          <a:p>
            <a:pPr>
              <a:buFont typeface="Calibri" panose="05000000000000000000" pitchFamily="2" charset="2"/>
              <a:buChar char="-"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5224643-B346-B938-309B-E67705CE4161}"/>
              </a:ext>
            </a:extLst>
          </p:cNvPr>
          <p:cNvSpPr/>
          <p:nvPr/>
        </p:nvSpPr>
        <p:spPr>
          <a:xfrm>
            <a:off x="5279921" y="185505"/>
            <a:ext cx="5122607" cy="110426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Mark Stewart (Consultant Forester)- “Dr John Taylor is the Ideal candidate for CFIP” 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0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C6E1-8E72-2822-1998-61BA0F8C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F5D8-0634-9EF2-D895-05632C696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0825"/>
            <a:ext cx="5257800" cy="45720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/>
              <a:t>Create 100ft buffer around property – Approx. 5 Acres Masticated </a:t>
            </a:r>
          </a:p>
          <a:p>
            <a:pPr marL="0" indent="0">
              <a:buNone/>
            </a:pPr>
            <a:r>
              <a:rPr lang="en-US"/>
              <a:t>Masticate 63 Acres high ladder fuel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Hand cut and chip 46 Acres medium ladder fuels </a:t>
            </a:r>
            <a:endParaRPr lang="en-US"/>
          </a:p>
          <a:p>
            <a:pPr marL="0" indent="0">
              <a:buNone/>
            </a:pPr>
            <a:r>
              <a:rPr lang="en-US"/>
              <a:t>Goats graze 23 Acres with low ladder fuel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/>
              <a:t>Herbicide all 154 Acres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/>
              <a:t>Plant native conifers before weeds recover (50 per Acre)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714412-AB31-8222-36C5-D76BC5DAFB23}"/>
              </a:ext>
            </a:extLst>
          </p:cNvPr>
          <p:cNvSpPr txBox="1">
            <a:spLocks/>
          </p:cNvSpPr>
          <p:nvPr/>
        </p:nvSpPr>
        <p:spPr>
          <a:xfrm>
            <a:off x="6280355" y="1690688"/>
            <a:ext cx="5257800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Total 68 Acres Masticated – $101,500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Hand Cut and Chip - $46,000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Goats Graze - $11,500</a:t>
            </a:r>
            <a:endParaRPr lang="en-US">
              <a:cs typeface="Calibri" panose="020F0502020204030204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Herbicide - $30,800</a:t>
            </a:r>
            <a:endParaRPr lang="en-US">
              <a:cs typeface="Calibri" panose="020F0502020204030204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/>
              <a:t>Seedlings Cost - $30,800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/>
              <a:t>Total – $220,600</a:t>
            </a:r>
            <a:endParaRPr lang="en-US">
              <a:cs typeface="Calibri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1">
                <a:highlight>
                  <a:srgbClr val="FFFF00"/>
                </a:highlight>
              </a:rPr>
              <a:t>Post CFIP </a:t>
            </a:r>
            <a:r>
              <a:rPr lang="en-US" b="1" u="sng">
                <a:highlight>
                  <a:srgbClr val="FFFF00"/>
                </a:highlight>
              </a:rPr>
              <a:t>approximately</a:t>
            </a:r>
            <a:r>
              <a:rPr lang="en-US" b="1">
                <a:highlight>
                  <a:srgbClr val="FFFF00"/>
                </a:highlight>
              </a:rPr>
              <a:t> $55,150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F59078-86F4-57F9-4C0C-E33C820326AB}"/>
              </a:ext>
            </a:extLst>
          </p:cNvPr>
          <p:cNvCxnSpPr/>
          <p:nvPr/>
        </p:nvCxnSpPr>
        <p:spPr>
          <a:xfrm flipH="1">
            <a:off x="6159910" y="1521542"/>
            <a:ext cx="7373" cy="456462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0973-05C9-9CFF-CD2F-DDF454F3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E5E69-8E4C-AF06-EB79-C2AA61CE3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5000000000000000000" pitchFamily="2" charset="2"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CFIP reduces cost but the project still requires investment</a:t>
            </a:r>
          </a:p>
          <a:p>
            <a:pPr>
              <a:buFont typeface="Calibri" panose="05000000000000000000" pitchFamily="2" charset="2"/>
              <a:buChar char="-"/>
            </a:pPr>
            <a:r>
              <a:rPr lang="en-US" i="1" dirty="0">
                <a:ea typeface="Calibri" panose="020F0502020204030204"/>
                <a:cs typeface="Calibri" panose="020F0502020204030204"/>
              </a:rPr>
              <a:t>"I am </a:t>
            </a:r>
            <a:r>
              <a:rPr lang="en-US" i="1">
                <a:ea typeface="Calibri" panose="020F0502020204030204"/>
                <a:cs typeface="Calibri" panose="020F0502020204030204"/>
              </a:rPr>
              <a:t>still</a:t>
            </a:r>
            <a:r>
              <a:rPr lang="en-US" i="1" dirty="0">
                <a:ea typeface="Calibri" panose="020F0502020204030204"/>
                <a:cs typeface="Calibri" panose="020F0502020204030204"/>
              </a:rPr>
              <a:t> willing to make an investment into the </a:t>
            </a:r>
            <a:r>
              <a:rPr lang="en-US" i="1">
                <a:ea typeface="Calibri" panose="020F0502020204030204"/>
                <a:cs typeface="Calibri" panose="020F0502020204030204"/>
              </a:rPr>
              <a:t>property’s health and</a:t>
            </a:r>
            <a:r>
              <a:rPr lang="en-US" i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i="1">
                <a:ea typeface="Calibri" panose="020F0502020204030204"/>
                <a:cs typeface="Calibri" panose="020F0502020204030204"/>
              </a:rPr>
              <a:t>to provide future income </a:t>
            </a:r>
            <a:r>
              <a:rPr lang="en-US" i="1" dirty="0">
                <a:ea typeface="Calibri" panose="020F0502020204030204"/>
                <a:cs typeface="Calibri" panose="020F0502020204030204"/>
              </a:rPr>
              <a:t>for my grandchildren</a:t>
            </a:r>
            <a:r>
              <a:rPr lang="en-US" i="1">
                <a:ea typeface="Calibri" panose="020F0502020204030204"/>
                <a:cs typeface="Calibri" panose="020F0502020204030204"/>
              </a:rPr>
              <a:t>."</a:t>
            </a:r>
            <a:r>
              <a:rPr lang="en-US" i="1" dirty="0">
                <a:ea typeface="Calibri" panose="020F0502020204030204"/>
                <a:cs typeface="Calibri" panose="020F0502020204030204"/>
              </a:rPr>
              <a:t> - Dr. Taylor</a:t>
            </a:r>
            <a:endParaRPr lang="en-US" i="1" dirty="0"/>
          </a:p>
          <a:p>
            <a:pPr>
              <a:buFont typeface="Calibri" panose="05000000000000000000" pitchFamily="2" charset="2"/>
              <a:buChar char="-"/>
            </a:pPr>
            <a:r>
              <a:rPr lang="en-US" dirty="0"/>
              <a:t>CFIP money pays for planning phase and a chunk of the work itself</a:t>
            </a:r>
            <a:endParaRPr lang="en-US" dirty="0">
              <a:ea typeface="Calibri"/>
              <a:cs typeface="Calibri"/>
            </a:endParaRPr>
          </a:p>
          <a:p>
            <a:pPr>
              <a:buFont typeface="Calibri" panose="05000000000000000000" pitchFamily="2" charset="2"/>
              <a:buChar char="-"/>
            </a:pPr>
            <a:r>
              <a:rPr lang="en-US" dirty="0"/>
              <a:t>In much less time the property will be ready for harvest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072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5E98-B50D-0E49-14C2-D685A13B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Conclusion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D4DEF-09BB-A604-16C0-FBE369CD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ea typeface="Calibri" panose="020F0502020204030204"/>
                <a:cs typeface="Calibri" panose="020F0502020204030204"/>
              </a:rPr>
              <a:t>Utilize CFIP resources</a:t>
            </a:r>
            <a:endParaRPr lang="en-US"/>
          </a:p>
          <a:p>
            <a:pPr algn="l"/>
            <a:r>
              <a:rPr lang="en-US" dirty="0">
                <a:ea typeface="Calibri" panose="020F0502020204030204"/>
                <a:cs typeface="Calibri" panose="020F0502020204030204"/>
              </a:rPr>
              <a:t> Use a variety of treatment options (mastication, herbicide, grazing, replanting) recommended by RPFs</a:t>
            </a:r>
          </a:p>
          <a:p>
            <a:pPr algn="l"/>
            <a:r>
              <a:rPr lang="en-US" dirty="0">
                <a:ea typeface="Calibri" panose="020F0502020204030204"/>
                <a:cs typeface="Calibri" panose="020F0502020204030204"/>
              </a:rPr>
              <a:t>-Set up future generations of the Taylor family for success</a:t>
            </a:r>
          </a:p>
          <a:p>
            <a:pPr algn="l"/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tree with many leaves&#10;&#10;Description automatically generated">
            <a:extLst>
              <a:ext uri="{FF2B5EF4-FFF2-40B4-BE49-F238E27FC236}">
                <a16:creationId xmlns:a16="http://schemas.microsoft.com/office/drawing/2014/main" id="{AEEAC513-03E2-2FE9-A8BC-853EA3AB1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6"/>
          <a:stretch/>
        </p:blipFill>
        <p:spPr>
          <a:xfrm>
            <a:off x="0" y="4902108"/>
            <a:ext cx="12192000" cy="19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9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4949-5CE7-CF65-07D2-019F1E9E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AB251-1681-721C-1A7E-B6449D47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California Forest Improvement Program Website – Cal Fire</a:t>
            </a:r>
          </a:p>
          <a:p>
            <a:pPr marL="0" indent="0">
              <a:buNone/>
            </a:pPr>
            <a:r>
              <a:rPr lang="en-US" dirty="0"/>
              <a:t>CFIP User’s Guide – Cal Fire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2022 CFIP Cap Rates Document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Forestry Challenge Focus Topic Presentation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Dr John Taylor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Registered Professional Foresters: 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David Thompson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Tim Treichelt 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Mark Stewart 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Philip Huffman 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Justin Parker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901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33A5-E629-993B-6EEE-56E4D7296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023BC-6794-F96E-BC5B-542D38BD9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92" y="1710696"/>
            <a:ext cx="4417453" cy="353618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From Sophia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Joseph</a:t>
            </a:r>
          </a:p>
          <a:p>
            <a:r>
              <a:rPr lang="en-US" dirty="0" err="1">
                <a:ea typeface="Calibri"/>
                <a:cs typeface="Calibri"/>
              </a:rPr>
              <a:t>Alyzee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Mason</a:t>
            </a:r>
          </a:p>
          <a:p>
            <a:r>
              <a:rPr lang="en-US" dirty="0">
                <a:ea typeface="Calibri"/>
                <a:cs typeface="Calibri"/>
              </a:rPr>
              <a:t>(Team 20)</a:t>
            </a:r>
          </a:p>
        </p:txBody>
      </p:sp>
    </p:spTree>
    <p:extLst>
      <p:ext uri="{BB962C8B-B14F-4D97-AF65-F5344CB8AC3E}">
        <p14:creationId xmlns:p14="http://schemas.microsoft.com/office/powerpoint/2010/main" val="14299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ADAA-F7CE-5077-2238-41ED058D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History of the Taylor Property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2C47-1D88-BD8D-6D6D-EE11C0A66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154 acres purchased in 1999, nonindustrial property</a:t>
            </a:r>
          </a:p>
          <a:p>
            <a:r>
              <a:rPr lang="en-US">
                <a:ea typeface="Calibri"/>
                <a:cs typeface="Calibri"/>
              </a:rPr>
              <a:t>Near Grizzly Flats and Leoni Meadows, 3200 ft elevation</a:t>
            </a:r>
          </a:p>
          <a:p>
            <a:r>
              <a:rPr lang="en-US">
                <a:ea typeface="Calibri"/>
                <a:cs typeface="Calibri"/>
              </a:rPr>
              <a:t>Was not burned in the Caldor fire</a:t>
            </a:r>
          </a:p>
          <a:p>
            <a:r>
              <a:rPr lang="en-US">
                <a:ea typeface="Calibri"/>
                <a:cs typeface="Calibri"/>
              </a:rPr>
              <a:t>Mainly hardwood and ponderosa pine</a:t>
            </a:r>
          </a:p>
          <a:p>
            <a:r>
              <a:rPr lang="en-US">
                <a:ea typeface="Calibri"/>
                <a:cs typeface="Calibri"/>
              </a:rPr>
              <a:t>Mining done in 1800s damaging the landscapes</a:t>
            </a:r>
          </a:p>
          <a:p>
            <a:r>
              <a:rPr lang="en-US">
                <a:ea typeface="Calibri"/>
                <a:cs typeface="Calibri"/>
              </a:rPr>
              <a:t>Logged 4 times (early and mid 1900s, 1998, and 2008)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--&gt; first 3 were done badly and damaged the forest’s health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457200" indent="-457200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4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930E-6C8A-918E-3A31-AAADC08C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Pictures and maps of the property</a:t>
            </a:r>
            <a:endParaRPr lang="en-US"/>
          </a:p>
        </p:txBody>
      </p:sp>
      <p:pic>
        <p:nvPicPr>
          <p:cNvPr id="7" name="Content Placeholder 6" descr="A map of a mountain&#10;&#10;Description automatically generated">
            <a:extLst>
              <a:ext uri="{FF2B5EF4-FFF2-40B4-BE49-F238E27FC236}">
                <a16:creationId xmlns:a16="http://schemas.microsoft.com/office/drawing/2014/main" id="{7EED5FCD-7CED-AD40-E81E-BB2CF2B23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14" y="1715447"/>
            <a:ext cx="4426666" cy="3920305"/>
          </a:xfrm>
          <a:ln w="28575">
            <a:solidFill>
              <a:schemeClr val="tx1"/>
            </a:solidFill>
          </a:ln>
        </p:spPr>
      </p:pic>
      <p:pic>
        <p:nvPicPr>
          <p:cNvPr id="15" name="Picture 14" descr="A map of a forest&#10;&#10;Description automatically generated">
            <a:extLst>
              <a:ext uri="{FF2B5EF4-FFF2-40B4-BE49-F238E27FC236}">
                <a16:creationId xmlns:a16="http://schemas.microsoft.com/office/drawing/2014/main" id="{592DF3F0-8F8C-BAD0-34EA-17306A3AA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303" y="1853687"/>
            <a:ext cx="4881716" cy="3851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90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EDDE-540D-CBB0-56C5-3BEEE495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4 steps to creating a Forest Management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4F069-7692-65E4-22E6-24BE7B1D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748" y="1715012"/>
            <a:ext cx="47637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Define objectives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2. Assess conditions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3. Identify threats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4. Evaluate treatment options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Let's take a look....</a:t>
            </a:r>
          </a:p>
          <a:p>
            <a:pPr marL="514350" indent="-514350">
              <a:buAutoNum type="arabicPeriod"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A person wearing a hard hat sitting on a rock in the woods&#10;&#10;Description automatically generated">
            <a:extLst>
              <a:ext uri="{FF2B5EF4-FFF2-40B4-BE49-F238E27FC236}">
                <a16:creationId xmlns:a16="http://schemas.microsoft.com/office/drawing/2014/main" id="{E989AA1B-D4C9-860A-BFEC-806DC476C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02" y="1692686"/>
            <a:ext cx="3198556" cy="4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9DF2-2D26-9EB0-190A-DD1F0EB6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Introducing Dr. Taylor's Dilemma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DFAD7-4611-3114-862D-F6FEA2E11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044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Main Goals</a:t>
            </a:r>
          </a:p>
          <a:p>
            <a:pPr marL="514350" indent="-514350">
              <a:buAutoNum type="arabicPeriod"/>
            </a:pPr>
            <a:r>
              <a:rPr lang="en-US">
                <a:ea typeface="Calibri"/>
                <a:cs typeface="Calibri"/>
              </a:rPr>
              <a:t>Fire safety</a:t>
            </a:r>
          </a:p>
          <a:p>
            <a:pPr marL="514350" indent="-514350">
              <a:buAutoNum type="arabicPeriod"/>
            </a:pPr>
            <a:r>
              <a:rPr lang="en-US">
                <a:ea typeface="Calibri"/>
                <a:cs typeface="Calibri"/>
              </a:rPr>
              <a:t>Forest health</a:t>
            </a:r>
          </a:p>
          <a:p>
            <a:pPr marL="514350" indent="-514350">
              <a:buAutoNum type="arabicPeriod"/>
            </a:pPr>
            <a:r>
              <a:rPr lang="en-US">
                <a:ea typeface="Calibri"/>
                <a:cs typeface="Calibri"/>
              </a:rPr>
              <a:t>Economic return</a:t>
            </a:r>
          </a:p>
          <a:p>
            <a:r>
              <a:rPr lang="en-US">
                <a:ea typeface="Calibri"/>
                <a:cs typeface="Calibri"/>
              </a:rPr>
              <a:t>Accessory Goal</a:t>
            </a:r>
          </a:p>
          <a:p>
            <a:pPr marL="514350" indent="-514350">
              <a:buAutoNum type="arabicPeriod"/>
            </a:pPr>
            <a:r>
              <a:rPr lang="en-US">
                <a:ea typeface="Calibri"/>
                <a:cs typeface="Calibri"/>
              </a:rPr>
              <a:t>Community Value</a:t>
            </a:r>
          </a:p>
          <a:p>
            <a:pPr marL="514350" indent="-514350">
              <a:buAutoNum type="arabicPeriod"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5" name="Picture 4" descr="A red tractor in the woods&#10;&#10;Description automatically generated">
            <a:extLst>
              <a:ext uri="{FF2B5EF4-FFF2-40B4-BE49-F238E27FC236}">
                <a16:creationId xmlns:a16="http://schemas.microsoft.com/office/drawing/2014/main" id="{7B68AA75-2F5A-9311-5A6D-E25091F9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784" y="1716088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8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EDDE-540D-CBB0-56C5-3BEEE495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4 steps to creating a Forest Management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4F069-7692-65E4-22E6-24BE7B1D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ea typeface="Calibri"/>
                <a:cs typeface="Calibri"/>
              </a:rPr>
              <a:t>Define objectives</a:t>
            </a:r>
            <a:endParaRPr lang="en-US"/>
          </a:p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2.</a:t>
            </a:r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 Assess conditions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3. Identify threats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4. Evaluate treatment options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Let's take a look....</a:t>
            </a:r>
          </a:p>
          <a:p>
            <a:pPr marL="514350" indent="-514350">
              <a:buAutoNum type="arabicPeriod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7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E79C-3E3B-DA86-7BF1-BCD90F17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Data Collection: Methods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4B523-2179-6780-295E-C0106CAB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8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1/10-acre plot, circular with 37.2 ft radius</a:t>
            </a:r>
          </a:p>
          <a:p>
            <a:r>
              <a:rPr lang="en-US">
                <a:cs typeface="Calibri"/>
              </a:rPr>
              <a:t>DBH, species composition, number of trees, basal area, growth rate</a:t>
            </a:r>
          </a:p>
          <a:p>
            <a:pPr lvl="1"/>
            <a:r>
              <a:rPr lang="en-US">
                <a:cs typeface="Calibri"/>
              </a:rPr>
              <a:t>Tools used: Logger’s Tape, 100’ Tape measure, Angle Gauge, Compass, Tree Bore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4" descr="A person and person in the woods&#10;&#10;Description automatically generated">
            <a:extLst>
              <a:ext uri="{FF2B5EF4-FFF2-40B4-BE49-F238E27FC236}">
                <a16:creationId xmlns:a16="http://schemas.microsoft.com/office/drawing/2014/main" id="{8432A8AC-7841-A454-DD30-4A249787D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0" r="4357"/>
          <a:stretch/>
        </p:blipFill>
        <p:spPr>
          <a:xfrm>
            <a:off x="6656162" y="1831912"/>
            <a:ext cx="4828732" cy="3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930E-6C8A-918E-3A31-AAADC08C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This is where we collected data:</a:t>
            </a:r>
            <a:endParaRPr lang="en-US"/>
          </a:p>
        </p:txBody>
      </p:sp>
      <p:pic>
        <p:nvPicPr>
          <p:cNvPr id="15" name="Picture 14" descr="A map of a forest&#10;&#10;Description automatically generated">
            <a:extLst>
              <a:ext uri="{FF2B5EF4-FFF2-40B4-BE49-F238E27FC236}">
                <a16:creationId xmlns:a16="http://schemas.microsoft.com/office/drawing/2014/main" id="{592DF3F0-8F8C-BAD0-34EA-17306A3AA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303" y="1917187"/>
            <a:ext cx="4881716" cy="3851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A group of people walking through a forest&#10;&#10;Description automatically generated">
            <a:extLst>
              <a:ext uri="{FF2B5EF4-FFF2-40B4-BE49-F238E27FC236}">
                <a16:creationId xmlns:a16="http://schemas.microsoft.com/office/drawing/2014/main" id="{3F74B037-CB21-58D9-313C-52E98A3AB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32" y="17780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asons in Sage Design Templat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s in sage design slides.potx" id="{20B2578C-A058-49A0-BF74-1D8EE2CBF7F1}" vid="{6013AC06-0964-4A95-8D65-BA949AA843E2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Layout</Template>
  <Application>Microsoft Office PowerPoint</Application>
  <PresentationFormat>Widescreen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Seasons in Sage Design Template</vt:lpstr>
      <vt:lpstr>Team 20</vt:lpstr>
      <vt:lpstr>Table of Contents </vt:lpstr>
      <vt:lpstr>History of the Taylor Property</vt:lpstr>
      <vt:lpstr>Pictures and maps of the property</vt:lpstr>
      <vt:lpstr>4 steps to creating a Forest Management Plan</vt:lpstr>
      <vt:lpstr>Introducing Dr. Taylor's Dilemma</vt:lpstr>
      <vt:lpstr>4 steps to creating a Forest Management Plan</vt:lpstr>
      <vt:lpstr>Data Collection: Methods</vt:lpstr>
      <vt:lpstr>This is where we collected data:</vt:lpstr>
      <vt:lpstr>Stand Data</vt:lpstr>
      <vt:lpstr>154 Acres Visualized</vt:lpstr>
      <vt:lpstr>4 steps to creating a Forest Management Plan</vt:lpstr>
      <vt:lpstr>Threats</vt:lpstr>
      <vt:lpstr>4 steps to creating a Forest Management Plan</vt:lpstr>
      <vt:lpstr>Evaluate Treatment Options</vt:lpstr>
      <vt:lpstr>Fire Safety</vt:lpstr>
      <vt:lpstr>Drought </vt:lpstr>
      <vt:lpstr>Bark Beetles and Pathogens  </vt:lpstr>
      <vt:lpstr>Barriers to our Treatments </vt:lpstr>
      <vt:lpstr>CFIP Overview</vt:lpstr>
      <vt:lpstr>CFIP Plan</vt:lpstr>
      <vt:lpstr>Total Cost</vt:lpstr>
      <vt:lpstr>Finance Justification</vt:lpstr>
      <vt:lpstr>Conclusion</vt:lpstr>
      <vt:lpstr>Works Cited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Gerardo Castillo</dc:creator>
  <cp:revision>638</cp:revision>
  <dcterms:created xsi:type="dcterms:W3CDTF">2023-10-27T02:27:38Z</dcterms:created>
  <dcterms:modified xsi:type="dcterms:W3CDTF">2023-10-28T04:26:39Z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